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62" r:id="rId3"/>
    <p:sldId id="272" r:id="rId4"/>
    <p:sldId id="271" r:id="rId5"/>
    <p:sldId id="274" r:id="rId6"/>
    <p:sldId id="264" r:id="rId7"/>
    <p:sldId id="263" r:id="rId8"/>
    <p:sldId id="276" r:id="rId9"/>
    <p:sldId id="277" r:id="rId10"/>
    <p:sldId id="278" r:id="rId11"/>
    <p:sldId id="279" r:id="rId12"/>
    <p:sldId id="280" r:id="rId13"/>
    <p:sldId id="275" r:id="rId14"/>
    <p:sldId id="281" r:id="rId15"/>
    <p:sldId id="267" r:id="rId16"/>
    <p:sldId id="282" r:id="rId17"/>
    <p:sldId id="283" r:id="rId18"/>
    <p:sldId id="284" r:id="rId19"/>
    <p:sldId id="285" r:id="rId20"/>
    <p:sldId id="286" r:id="rId21"/>
    <p:sldId id="287" r:id="rId22"/>
    <p:sldId id="266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27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AEC5-AD1F-4603-9244-59761DB904C7}" type="datetimeFigureOut">
              <a:rPr lang="en-AU" smtClean="0"/>
              <a:pPr/>
              <a:t>14/06/2017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0C31E-7358-4290-B97E-1370C42B3D5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15328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72D88-9B35-4030-A5E7-57985DEFE51E}" type="datetimeFigureOut">
              <a:rPr lang="en-AU" smtClean="0"/>
              <a:pPr/>
              <a:t>14/06/2017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7746F-4D84-49FC-8B98-874FA1A6B4A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7560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716181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64270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6427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6427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64270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243514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66368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84612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963808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64270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6427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82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82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82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7746F-4D84-49FC-8B98-874FA1A6B4A0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82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DBF5F9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9521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099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640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DBF5F9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4353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875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DBF5F9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812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579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100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083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061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867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703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4247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2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903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DBF5F9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3995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5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86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74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17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71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852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5409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039B81-3F03-40D0-9AA8-B1B566A112AB}" type="datetimeFigureOut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14/06/2017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ED2D49-C50A-4453-9265-BE3DE66E7A9B}" type="slidenum">
              <a:rPr lang="en-A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A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9680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illip Island aerial 2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7920880" cy="5666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552" y="836712"/>
            <a:ext cx="9252520" cy="1470025"/>
          </a:xfrm>
        </p:spPr>
        <p:txBody>
          <a:bodyPr>
            <a:normAutofit/>
          </a:bodyPr>
          <a:lstStyle/>
          <a:p>
            <a:r>
              <a:rPr lang="en-AU" sz="4400" dirty="0" smtClean="0"/>
              <a:t>Phillip Island Aquatic Working Group</a:t>
            </a:r>
            <a:endParaRPr lang="en-AU" sz="4400" dirty="0"/>
          </a:p>
        </p:txBody>
      </p:sp>
    </p:spTree>
    <p:extLst>
      <p:ext uri="{BB962C8B-B14F-4D97-AF65-F5344CB8AC3E}">
        <p14:creationId xmlns="" xmlns:p14="http://schemas.microsoft.com/office/powerpoint/2010/main" val="12197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636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Site Selection Matrix  -  Stage 2</a:t>
            </a:r>
            <a:endParaRPr lang="en-AU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Gill Sans MT" panose="020B0502020104020203" pitchFamily="34" charset="0"/>
              </a:rPr>
              <a:t>Stage 2 – Site Selection 12 criteria were scored 1-10</a:t>
            </a:r>
          </a:p>
          <a:p>
            <a:pPr marL="0" indent="0">
              <a:buNone/>
            </a:pPr>
            <a:r>
              <a:rPr lang="en-AU" sz="2400" dirty="0" smtClean="0">
                <a:latin typeface="Gill Sans MT" panose="020B0502020104020203" pitchFamily="34" charset="0"/>
              </a:rPr>
              <a:t>  </a:t>
            </a: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5 Planning/Zoning </a:t>
            </a:r>
          </a:p>
          <a:p>
            <a:pPr marL="393192" lvl="1" indent="0">
              <a:buNone/>
            </a:pPr>
            <a:endParaRPr lang="en-AU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6 Site Services </a:t>
            </a:r>
          </a:p>
          <a:p>
            <a:pPr marL="393192" lvl="1" indent="0">
              <a:buNone/>
            </a:pPr>
            <a:endParaRPr lang="en-AU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7 Site Access and Traffic Impacts</a:t>
            </a:r>
          </a:p>
          <a:p>
            <a:pPr marL="393192" lvl="1" indent="0">
              <a:buNone/>
            </a:pPr>
            <a:endParaRPr lang="en-AU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AU" sz="2200" dirty="0">
                <a:latin typeface="Gill Sans MT" panose="020B0502020104020203" pitchFamily="34" charset="0"/>
              </a:rPr>
              <a:t>Criterion </a:t>
            </a:r>
            <a:r>
              <a:rPr lang="en-AU" sz="2200" dirty="0" smtClean="0">
                <a:latin typeface="Gill Sans MT" panose="020B0502020104020203" pitchFamily="34" charset="0"/>
              </a:rPr>
              <a:t>8 Value of Site</a:t>
            </a:r>
          </a:p>
          <a:p>
            <a:pPr lvl="1"/>
            <a:endParaRPr lang="en-AU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AU" sz="2200" dirty="0">
                <a:latin typeface="Gill Sans MT" panose="020B0502020104020203" pitchFamily="34" charset="0"/>
              </a:rPr>
              <a:t>Criterion </a:t>
            </a:r>
            <a:r>
              <a:rPr lang="en-AU" sz="2200" dirty="0" smtClean="0">
                <a:latin typeface="Gill Sans MT" panose="020B0502020104020203" pitchFamily="34" charset="0"/>
              </a:rPr>
              <a:t>9 Passing Traffic</a:t>
            </a:r>
          </a:p>
          <a:p>
            <a:pPr marL="393192" lvl="1" indent="0">
              <a:buNone/>
            </a:pPr>
            <a:endParaRPr lang="en-AU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10 Location to Catchment Population                  </a:t>
            </a:r>
          </a:p>
          <a:p>
            <a:pPr lvl="1"/>
            <a:endParaRPr lang="en-AU" sz="2200" b="1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636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Site Selection Matrix  </a:t>
            </a:r>
            <a:endParaRPr lang="en-AU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Gill Sans MT" panose="020B0502020104020203" pitchFamily="34" charset="0"/>
              </a:rPr>
              <a:t>Stage 2 – Site Selection 12 criteria were scored 1-10 </a:t>
            </a: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11Neighbourhood Effects </a:t>
            </a:r>
          </a:p>
          <a:p>
            <a:pPr marL="393192" lvl="1" indent="0">
              <a:buNone/>
            </a:pPr>
            <a:endParaRPr lang="en-AU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12 Compatible use of Site</a:t>
            </a:r>
          </a:p>
          <a:p>
            <a:pPr marL="393192" lvl="1" indent="0">
              <a:buNone/>
            </a:pPr>
            <a:r>
              <a:rPr lang="en-AU" sz="2200" dirty="0" smtClean="0">
                <a:latin typeface="Gill Sans MT" panose="020B0502020104020203" pitchFamily="34" charset="0"/>
              </a:rPr>
              <a:t> </a:t>
            </a: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13 Image of site</a:t>
            </a:r>
          </a:p>
          <a:p>
            <a:pPr marL="393192" lvl="1" indent="0">
              <a:buNone/>
            </a:pPr>
            <a:endParaRPr lang="en-AU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14 Shared Development opportunities</a:t>
            </a:r>
          </a:p>
          <a:p>
            <a:pPr marL="393192" lvl="1" indent="0">
              <a:buNone/>
            </a:pPr>
            <a:endParaRPr lang="en-AU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15 Potential of part land sale or lease</a:t>
            </a:r>
          </a:p>
          <a:p>
            <a:pPr marL="393192" lvl="1" indent="0">
              <a:buNone/>
            </a:pPr>
            <a:r>
              <a:rPr lang="en-AU" sz="2200" dirty="0" smtClean="0">
                <a:latin typeface="Gill Sans MT" panose="020B0502020104020203" pitchFamily="34" charset="0"/>
              </a:rPr>
              <a:t> </a:t>
            </a: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Criterion 16 Commercial potential of site                           </a:t>
            </a:r>
          </a:p>
          <a:p>
            <a:pPr lvl="1"/>
            <a:endParaRPr lang="en-AU" sz="2200" b="1" dirty="0" smtClean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5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636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Site Selection Matrix  Summary </a:t>
            </a:r>
            <a:endParaRPr lang="en-AU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2016000"/>
            <a:ext cx="8229600" cy="4839816"/>
          </a:xfrm>
        </p:spPr>
        <p:txBody>
          <a:bodyPr>
            <a:normAutofit fontScale="70000" lnSpcReduction="20000"/>
          </a:bodyPr>
          <a:lstStyle/>
          <a:p>
            <a:r>
              <a:rPr lang="en-AU" sz="3800" dirty="0" smtClean="0">
                <a:latin typeface="Gill Sans MT" panose="020B0502020104020203" pitchFamily="34" charset="0"/>
              </a:rPr>
              <a:t>Assessment of the two sites take through to stage 2</a:t>
            </a:r>
          </a:p>
          <a:p>
            <a:endParaRPr lang="en-AU" sz="38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3800" dirty="0" smtClean="0">
                <a:latin typeface="Gill Sans MT" panose="020B0502020104020203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3800" dirty="0" smtClean="0">
                <a:latin typeface="Gill Sans MT" panose="020B0502020104020203" pitchFamily="34" charset="0"/>
              </a:rPr>
              <a:t>Cowes Activity Centre       (score  88)</a:t>
            </a:r>
          </a:p>
          <a:p>
            <a:pPr marL="457200" indent="-457200">
              <a:buFont typeface="+mj-lt"/>
              <a:buAutoNum type="arabicPeriod"/>
            </a:pPr>
            <a:endParaRPr lang="en-AU" sz="3800" dirty="0" smtClean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38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sz="3800" dirty="0" smtClean="0">
                <a:latin typeface="Gill Sans MT" panose="020B0502020104020203" pitchFamily="34" charset="0"/>
              </a:rPr>
              <a:t>Newhaven College             (score  72)</a:t>
            </a:r>
            <a:endParaRPr lang="en-AU" sz="3800" dirty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3800" dirty="0" smtClean="0">
              <a:latin typeface="Gill Sans MT" panose="020B05020201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AU" sz="31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2400" dirty="0" smtClean="0">
                <a:latin typeface="Gill Sans MT" panose="020B0502020104020203" pitchFamily="34" charset="0"/>
              </a:rPr>
              <a:t>   </a:t>
            </a:r>
            <a:endParaRPr lang="en-AU" sz="2400" dirty="0">
              <a:latin typeface="Gill Sans MT" panose="020B0502020104020203" pitchFamily="34" charset="0"/>
            </a:endParaRPr>
          </a:p>
          <a:p>
            <a:endParaRPr lang="en-AU" sz="2400" dirty="0" smtClean="0">
              <a:latin typeface="Gill Sans MT" panose="020B0502020104020203" pitchFamily="34" charset="0"/>
            </a:endParaRPr>
          </a:p>
          <a:p>
            <a:endParaRPr lang="en-AU" sz="24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2400" dirty="0">
                <a:latin typeface="Gill Sans MT" panose="020B0502020104020203" pitchFamily="34" charset="0"/>
              </a:rPr>
              <a:t> </a:t>
            </a:r>
            <a:r>
              <a:rPr lang="en-AU" sz="2400" dirty="0" smtClean="0">
                <a:latin typeface="Gill Sans MT" panose="020B0502020104020203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AU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5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59" y="404664"/>
            <a:ext cx="8229600" cy="86636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Terms </a:t>
            </a:r>
            <a:r>
              <a:rPr lang="en-AU" sz="3600" b="1" dirty="0"/>
              <a:t>o</a:t>
            </a:r>
            <a:r>
              <a:rPr lang="en-AU" sz="3600" b="1" dirty="0" smtClean="0"/>
              <a:t>f Reference   </a:t>
            </a:r>
            <a:endParaRPr lang="en-AU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37444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AU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7200" b="1" dirty="0" smtClean="0">
                <a:latin typeface="Gill Sans MT" panose="020B0502020104020203" pitchFamily="34" charset="0"/>
              </a:rPr>
              <a:t>Functions </a:t>
            </a:r>
            <a:endParaRPr lang="en-AU" sz="7200" b="1" dirty="0">
              <a:latin typeface="Gill Sans MT" panose="020B0502020104020203" pitchFamily="34" charset="0"/>
            </a:endParaRPr>
          </a:p>
          <a:p>
            <a:pPr lvl="0"/>
            <a:r>
              <a:rPr lang="en-AU" sz="7200" dirty="0" smtClean="0">
                <a:latin typeface="Gill Sans MT" panose="020B0502020104020203" pitchFamily="34" charset="0"/>
              </a:rPr>
              <a:t>Undertake </a:t>
            </a:r>
            <a:r>
              <a:rPr lang="en-AU" sz="7200" dirty="0">
                <a:latin typeface="Gill Sans MT" panose="020B0502020104020203" pitchFamily="34" charset="0"/>
              </a:rPr>
              <a:t>investigation to determine the most appropriate first stage of construction of the Phillip Island Aquatic Centre  </a:t>
            </a:r>
          </a:p>
          <a:p>
            <a:pPr lvl="0"/>
            <a:r>
              <a:rPr lang="en-AU" sz="7200" dirty="0">
                <a:latin typeface="Gill Sans MT" panose="020B0502020104020203" pitchFamily="34" charset="0"/>
              </a:rPr>
              <a:t>Investigate available funding options through community fundraising and/or government grants</a:t>
            </a:r>
          </a:p>
          <a:p>
            <a:pPr lvl="0"/>
            <a:r>
              <a:rPr lang="en-AU" sz="7200" dirty="0">
                <a:latin typeface="Gill Sans MT" panose="020B0502020104020203" pitchFamily="34" charset="0"/>
              </a:rPr>
              <a:t>Work with the community to identify needs requirements of user groups to be considered in the design </a:t>
            </a:r>
          </a:p>
          <a:p>
            <a:pPr lvl="0"/>
            <a:r>
              <a:rPr lang="en-AU" sz="7200" dirty="0">
                <a:latin typeface="Gill Sans MT" panose="020B0502020104020203" pitchFamily="34" charset="0"/>
              </a:rPr>
              <a:t>Identify examples of world best practice of operational swimming pool design elements that can be incorporated to reduce operating costs   </a:t>
            </a:r>
          </a:p>
          <a:p>
            <a:r>
              <a:rPr lang="en-AU" sz="72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Work with other agencies to undertake and investigate the best overall use the site</a:t>
            </a:r>
            <a:r>
              <a:rPr lang="en-AU" sz="7200" dirty="0" smtClean="0">
                <a:latin typeface="Gill Sans MT" panose="020B0502020104020203" pitchFamily="34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r>
              <a:rPr lang="en-AU" sz="7200" b="1" dirty="0" smtClean="0">
                <a:latin typeface="Gill Sans MT" panose="020B0502020104020203" pitchFamily="34" charset="0"/>
              </a:rPr>
              <a:t>Outcomes  </a:t>
            </a:r>
            <a:endParaRPr lang="en-AU" sz="7200" b="1" dirty="0">
              <a:latin typeface="Gill Sans MT" panose="020B0502020104020203" pitchFamily="34" charset="0"/>
            </a:endParaRPr>
          </a:p>
          <a:p>
            <a:pPr lvl="0"/>
            <a:r>
              <a:rPr lang="en-US" sz="7200" dirty="0">
                <a:latin typeface="Gill Sans MT" panose="020B0502020104020203" pitchFamily="34" charset="0"/>
              </a:rPr>
              <a:t>Produce a report for presentation to Council with agreed outcomes from the various functions above with a target date of June 2015 </a:t>
            </a:r>
            <a:endParaRPr lang="en-AU" sz="7200" dirty="0">
              <a:latin typeface="Gill Sans MT" panose="020B0502020104020203" pitchFamily="34" charset="0"/>
            </a:endParaRPr>
          </a:p>
          <a:p>
            <a:pPr lvl="0"/>
            <a:r>
              <a:rPr lang="en-US" sz="7200" dirty="0">
                <a:latin typeface="Gill Sans MT" panose="020B0502020104020203" pitchFamily="34" charset="0"/>
              </a:rPr>
              <a:t>Increased engagement between Council and the Community</a:t>
            </a:r>
            <a:endParaRPr lang="en-AU" sz="7200" dirty="0">
              <a:latin typeface="Gill Sans MT" panose="020B0502020104020203" pitchFamily="34" charset="0"/>
            </a:endParaRPr>
          </a:p>
          <a:p>
            <a:pPr lvl="0"/>
            <a:r>
              <a:rPr lang="en-US" sz="7200" dirty="0">
                <a:latin typeface="Gill Sans MT" panose="020B0502020104020203" pitchFamily="34" charset="0"/>
              </a:rPr>
              <a:t>Providing advice to Council to help achieve Council’s Strategic </a:t>
            </a:r>
            <a:r>
              <a:rPr lang="en-US" sz="7200" dirty="0" smtClean="0">
                <a:latin typeface="Gill Sans MT" panose="020B0502020104020203" pitchFamily="34" charset="0"/>
              </a:rPr>
              <a:t>Objectives</a:t>
            </a:r>
          </a:p>
          <a:p>
            <a:pPr lvl="0"/>
            <a:r>
              <a:rPr lang="en-US" sz="72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Provide advice towards the development of a concept plan that reflects world best practice</a:t>
            </a:r>
          </a:p>
          <a:p>
            <a:pPr lvl="0"/>
            <a:endParaRPr lang="en-US" sz="72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lvl="0" indent="0">
              <a:buNone/>
            </a:pPr>
            <a:r>
              <a:rPr lang="en-US" sz="7200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</a:p>
          <a:p>
            <a:pPr marL="0" lvl="0" indent="0">
              <a:buNone/>
            </a:pPr>
            <a:r>
              <a:rPr lang="en-US" sz="7200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Additional functions and outcomes in red </a:t>
            </a:r>
            <a:endParaRPr lang="en-AU" sz="7200" i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Gill Sans MT" panose="020B0502020104020203" pitchFamily="34" charset="0"/>
              </a:rPr>
              <a:t>                                                                                                           </a:t>
            </a:r>
            <a:r>
              <a:rPr lang="en-AU" sz="1400" dirty="0" smtClean="0">
                <a:latin typeface="Gill Sans MT" panose="020B0502020104020203" pitchFamily="34" charset="0"/>
              </a:rPr>
              <a:t>JK/HS</a:t>
            </a:r>
            <a:endParaRPr lang="en-AU" sz="1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2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What next?</a:t>
            </a:r>
            <a:endParaRPr lang="en-AU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907997"/>
            <a:ext cx="8229600" cy="4968552"/>
          </a:xfrm>
        </p:spPr>
        <p:txBody>
          <a:bodyPr/>
          <a:lstStyle/>
          <a:p>
            <a:r>
              <a:rPr lang="en-AU" dirty="0" smtClean="0">
                <a:latin typeface="Gill Sans MT" panose="020B0502020104020203" pitchFamily="34" charset="0"/>
              </a:rPr>
              <a:t>Prepare Brief for the development of a Concept Plan </a:t>
            </a:r>
          </a:p>
          <a:p>
            <a:r>
              <a:rPr lang="en-AU" dirty="0">
                <a:latin typeface="Gill Sans MT" panose="020B0502020104020203" pitchFamily="34" charset="0"/>
              </a:rPr>
              <a:t>Alignment to Cowes Activity Plan as part of an Integrated Plan   </a:t>
            </a:r>
            <a:endParaRPr lang="en-AU" dirty="0" smtClean="0">
              <a:latin typeface="Gill Sans MT" panose="020B0502020104020203" pitchFamily="34" charset="0"/>
            </a:endParaRPr>
          </a:p>
          <a:p>
            <a:r>
              <a:rPr lang="en-AU" dirty="0" smtClean="0">
                <a:latin typeface="Gill Sans MT" panose="020B0502020104020203" pitchFamily="34" charset="0"/>
              </a:rPr>
              <a:t>Compile supporting information for funding applications</a:t>
            </a:r>
          </a:p>
          <a:p>
            <a:r>
              <a:rPr lang="en-AU" dirty="0" smtClean="0">
                <a:latin typeface="Gill Sans MT" panose="020B0502020104020203" pitchFamily="34" charset="0"/>
              </a:rPr>
              <a:t>Keep funding bodies aware of the project planning</a:t>
            </a:r>
          </a:p>
          <a:p>
            <a:r>
              <a:rPr lang="en-AU" dirty="0" smtClean="0">
                <a:latin typeface="Gill Sans MT" panose="020B0502020104020203" pitchFamily="34" charset="0"/>
              </a:rPr>
              <a:t>Monitor other Aquatic Centre developments taking place</a:t>
            </a:r>
          </a:p>
          <a:p>
            <a:r>
              <a:rPr lang="en-AU" dirty="0" smtClean="0">
                <a:latin typeface="Gill Sans MT" panose="020B0502020104020203" pitchFamily="34" charset="0"/>
              </a:rPr>
              <a:t>Consult stakeholders</a:t>
            </a:r>
          </a:p>
          <a:p>
            <a:endParaRPr lang="en-AU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dirty="0" smtClean="0">
                <a:latin typeface="Gill Sans MT" panose="020B0502020104020203" pitchFamily="34" charset="0"/>
              </a:rPr>
              <a:t>            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60503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400" dirty="0" smtClean="0"/>
              <a:t>Council Meeting </a:t>
            </a:r>
            <a:r>
              <a:rPr lang="en-AU" sz="4400" dirty="0" smtClean="0"/>
              <a:t>16</a:t>
            </a:r>
            <a:r>
              <a:rPr lang="en-AU" sz="4400" baseline="30000" dirty="0" smtClean="0"/>
              <a:t>th</a:t>
            </a:r>
            <a:r>
              <a:rPr lang="en-AU" sz="4400" dirty="0" smtClean="0"/>
              <a:t> </a:t>
            </a:r>
            <a:r>
              <a:rPr lang="en-AU" sz="4400" dirty="0" smtClean="0"/>
              <a:t>Sept </a:t>
            </a:r>
            <a:r>
              <a:rPr lang="en-AU" sz="4400" dirty="0" smtClean="0"/>
              <a:t>2015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i="1" dirty="0" smtClean="0"/>
              <a:t>Item E9 </a:t>
            </a:r>
          </a:p>
          <a:p>
            <a:r>
              <a:rPr lang="en-AU" dirty="0" smtClean="0"/>
              <a:t>Ratified Cowes Activity Centre Plan (Part of 50-54 Church St Cowes) as preferred site for the future development of an Aquatic Centre on Phillip Island.</a:t>
            </a:r>
          </a:p>
          <a:p>
            <a:r>
              <a:rPr lang="en-AU" dirty="0" smtClean="0"/>
              <a:t>Undertakes a detailed assessment of the site to confirm its suitability for the future development of an aquatic facility.</a:t>
            </a:r>
          </a:p>
          <a:p>
            <a:r>
              <a:rPr lang="en-AU" dirty="0" smtClean="0"/>
              <a:t>Undertakes the development of a concept plan for the site.</a:t>
            </a:r>
          </a:p>
          <a:p>
            <a:r>
              <a:rPr lang="en-AU" dirty="0" smtClean="0"/>
              <a:t>Amends the Terms of Reference for the Phillip Island Aquatic Working Group to include Functions and Outcomes as set out in this report. </a:t>
            </a:r>
          </a:p>
          <a:p>
            <a:r>
              <a:rPr lang="en-AU" dirty="0" smtClean="0"/>
              <a:t>Council moved :- That the recommendations be adopted - Carried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20000"/>
          </a:bodyPr>
          <a:lstStyle/>
          <a:p>
            <a:r>
              <a:rPr lang="en-AU" dirty="0" err="1" smtClean="0"/>
              <a:t>Otium</a:t>
            </a:r>
            <a:r>
              <a:rPr lang="en-AU" dirty="0" smtClean="0"/>
              <a:t> Planning was appointed and Peddle Thorp Architect were engaged to design a concept plan.</a:t>
            </a:r>
          </a:p>
          <a:p>
            <a:r>
              <a:rPr lang="en-AU" dirty="0" smtClean="0"/>
              <a:t>They produced a business case.</a:t>
            </a:r>
          </a:p>
          <a:p>
            <a:r>
              <a:rPr lang="en-AU" dirty="0" smtClean="0"/>
              <a:t>The only concern was could a transport hub fit on the block so GTA Traffic consultants were engaged and established that 213 spaces could be available plus room for a bus terminal as well. </a:t>
            </a:r>
          </a:p>
          <a:p>
            <a:r>
              <a:rPr lang="en-AU" dirty="0" smtClean="0"/>
              <a:t>Government funding is based on the feasibility studies carried out during the earlier work to establish an aquatic centre.</a:t>
            </a:r>
          </a:p>
          <a:p>
            <a:r>
              <a:rPr lang="en-AU" dirty="0" smtClean="0"/>
              <a:t>After checking with Sports and Recreations Victoria while they say you could request funding for a large facility they will only fund for what was in the feasibility study.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5"/>
            <a:ext cx="8352928" cy="555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7"/>
            <a:ext cx="51683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96952"/>
            <a:ext cx="4464496" cy="358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Council meeting 15</a:t>
            </a:r>
            <a:r>
              <a:rPr lang="en-AU" baseline="30000" dirty="0" smtClean="0"/>
              <a:t>th</a:t>
            </a:r>
            <a:r>
              <a:rPr lang="en-AU" dirty="0" smtClean="0"/>
              <a:t>  March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759696"/>
          </a:xfrm>
        </p:spPr>
        <p:txBody>
          <a:bodyPr/>
          <a:lstStyle/>
          <a:p>
            <a:r>
              <a:rPr lang="en-AU" dirty="0" smtClean="0"/>
              <a:t>Without any discussion of the Officer’s recommendation. A Motion was put and carried to not locate the Phillip Island Aquatic Centre on part of lot 56 – 60 Church Street Cowes.</a:t>
            </a:r>
          </a:p>
          <a:p>
            <a:r>
              <a:rPr lang="en-AU" dirty="0" smtClean="0"/>
              <a:t>And consider a suitable site for the Phillip Island Aquatics Centre after they receive briefing of Bass Coast Shire Council’s Property Strategy on 31 May 2017.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P9004309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3897" r="7777"/>
          <a:stretch>
            <a:fillRect/>
          </a:stretch>
        </p:blipFill>
        <p:spPr>
          <a:xfrm>
            <a:off x="251520" y="1052736"/>
            <a:ext cx="3096344" cy="5383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8841" y="908720"/>
            <a:ext cx="496855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latin typeface="Gill Sans MT" panose="020B0502020104020203" pitchFamily="34" charset="0"/>
              </a:rPr>
              <a:t>For </a:t>
            </a:r>
            <a:r>
              <a:rPr lang="en-AU" sz="2600" dirty="0">
                <a:latin typeface="Gill Sans MT" panose="020B0502020104020203" pitchFamily="34" charset="0"/>
              </a:rPr>
              <a:t>over </a:t>
            </a:r>
            <a:r>
              <a:rPr lang="en-AU" sz="2600" dirty="0" smtClean="0">
                <a:latin typeface="Gill Sans MT" panose="020B0502020104020203" pitchFamily="34" charset="0"/>
              </a:rPr>
              <a:t>25 </a:t>
            </a:r>
            <a:r>
              <a:rPr lang="en-AU" sz="2600" dirty="0">
                <a:latin typeface="Gill Sans MT" panose="020B0502020104020203" pitchFamily="34" charset="0"/>
              </a:rPr>
              <a:t>years there have been community discussions about an aquatic centre on </a:t>
            </a:r>
            <a:r>
              <a:rPr lang="en-AU" sz="2600" dirty="0" smtClean="0">
                <a:latin typeface="Gill Sans MT" panose="020B0502020104020203" pitchFamily="34" charset="0"/>
              </a:rPr>
              <a:t>Phillip Island.</a:t>
            </a:r>
            <a:endParaRPr lang="en-AU" sz="2600" dirty="0">
              <a:latin typeface="Gill Sans MT" panose="020B0502020104020203" pitchFamily="34" charset="0"/>
            </a:endParaRPr>
          </a:p>
          <a:p>
            <a:endParaRPr lang="en-AU" sz="2600" dirty="0" smtClean="0">
              <a:latin typeface="Gill Sans MT" panose="020B0502020104020203" pitchFamily="34" charset="0"/>
            </a:endParaRPr>
          </a:p>
          <a:p>
            <a:r>
              <a:rPr lang="en-AU" sz="2600" dirty="0" smtClean="0">
                <a:latin typeface="Gill Sans MT" panose="020B0502020104020203" pitchFamily="34" charset="0"/>
              </a:rPr>
              <a:t>Many </a:t>
            </a:r>
            <a:r>
              <a:rPr lang="en-AU" sz="2600" dirty="0">
                <a:latin typeface="Gill Sans MT" panose="020B0502020104020203" pitchFamily="34" charset="0"/>
              </a:rPr>
              <a:t>people consider an aquatic centre a ‘missing piece’ of community </a:t>
            </a:r>
            <a:r>
              <a:rPr lang="en-AU" sz="2600" dirty="0" smtClean="0">
                <a:latin typeface="Gill Sans MT" panose="020B0502020104020203" pitchFamily="34" charset="0"/>
              </a:rPr>
              <a:t>infrastructure.</a:t>
            </a:r>
          </a:p>
          <a:p>
            <a:endParaRPr lang="en-AU" sz="2600" dirty="0">
              <a:latin typeface="Gill Sans MT" panose="020B0502020104020203" pitchFamily="34" charset="0"/>
            </a:endParaRPr>
          </a:p>
          <a:p>
            <a:r>
              <a:rPr lang="en-AU" sz="2600" dirty="0" smtClean="0">
                <a:latin typeface="Gill Sans MT" panose="020B0502020104020203" pitchFamily="34" charset="0"/>
              </a:rPr>
              <a:t>The draft Sport and Active Recreation Needs Assessment confirms the desire for an aquatic centre for the Phillip Island community.                              </a:t>
            </a:r>
            <a:endParaRPr lang="en-AU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10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21817">
            <a:off x="-69021" y="2562553"/>
            <a:ext cx="9155019" cy="1000504"/>
          </a:xfrm>
        </p:spPr>
        <p:txBody>
          <a:bodyPr>
            <a:noAutofit/>
          </a:bodyPr>
          <a:lstStyle/>
          <a:p>
            <a:pPr algn="ctr"/>
            <a:r>
              <a:rPr lang="en-AU" sz="6600" dirty="0" smtClean="0"/>
              <a:t>Where to from here??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0233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AU" sz="2400" dirty="0" smtClean="0"/>
              <a:t>1</a:t>
            </a:r>
            <a:r>
              <a:rPr lang="en-AU" sz="2400" baseline="30000" dirty="0" smtClean="0"/>
              <a:t>st</a:t>
            </a:r>
            <a:r>
              <a:rPr lang="en-AU" sz="2400" dirty="0" smtClean="0"/>
              <a:t> Working Group 2012 – Jan 20, March 23, June 15 and July 13. </a:t>
            </a:r>
          </a:p>
          <a:p>
            <a:pPr algn="ctr"/>
            <a:r>
              <a:rPr lang="en-AU" sz="2400" dirty="0" smtClean="0"/>
              <a:t>Second attempt to form a working group failed the only meeting was Oct 13 2014. Is Friday the 13</a:t>
            </a:r>
            <a:r>
              <a:rPr lang="en-AU" sz="2400" baseline="30000" dirty="0" smtClean="0"/>
              <a:t>th</a:t>
            </a:r>
            <a:r>
              <a:rPr lang="en-AU" sz="2400" dirty="0" smtClean="0"/>
              <a:t> an omen not to continue.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Concept Design Process  </a:t>
            </a:r>
            <a:endParaRPr lang="en-AU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879267"/>
            <a:ext cx="8229600" cy="4983832"/>
          </a:xfrm>
        </p:spPr>
        <p:txBody>
          <a:bodyPr>
            <a:normAutofit/>
          </a:bodyPr>
          <a:lstStyle/>
          <a:p>
            <a:r>
              <a:rPr lang="en-AU" dirty="0" smtClean="0">
                <a:latin typeface="Gill Sans MT" panose="020B0502020104020203" pitchFamily="34" charset="0"/>
              </a:rPr>
              <a:t>Complete a two phase design process – phase one detailed site assessment &amp; phase two – Concept Design </a:t>
            </a:r>
          </a:p>
          <a:p>
            <a:pPr marL="0" indent="0">
              <a:buNone/>
            </a:pPr>
            <a:endParaRPr lang="en-AU" dirty="0" smtClean="0">
              <a:latin typeface="Gill Sans MT" panose="020B0502020104020203" pitchFamily="34" charset="0"/>
            </a:endParaRPr>
          </a:p>
          <a:p>
            <a:r>
              <a:rPr lang="en-AU" dirty="0" smtClean="0">
                <a:latin typeface="Gill Sans MT" panose="020B0502020104020203" pitchFamily="34" charset="0"/>
              </a:rPr>
              <a:t>Funding Application requirements </a:t>
            </a:r>
          </a:p>
          <a:p>
            <a:pPr lvl="1"/>
            <a:r>
              <a:rPr lang="en-AU" dirty="0" smtClean="0">
                <a:latin typeface="Gill Sans MT" panose="020B0502020104020203" pitchFamily="34" charset="0"/>
              </a:rPr>
              <a:t>Full developed concept plan – (ready to proceed to full design process) – also need to involve advisors from funding bodies in the process </a:t>
            </a:r>
          </a:p>
          <a:p>
            <a:pPr lvl="1"/>
            <a:r>
              <a:rPr lang="en-AU" dirty="0" smtClean="0">
                <a:latin typeface="Gill Sans MT" panose="020B0502020104020203" pitchFamily="34" charset="0"/>
              </a:rPr>
              <a:t>Developed costing (QS) based on the concept plan </a:t>
            </a:r>
          </a:p>
          <a:p>
            <a:pPr lvl="1"/>
            <a:r>
              <a:rPr lang="en-AU" dirty="0" smtClean="0">
                <a:latin typeface="Gill Sans MT" panose="020B0502020104020203" pitchFamily="34" charset="0"/>
              </a:rPr>
              <a:t>Business Plan/Operational budget based on the final concept plan (still to be done)</a:t>
            </a:r>
          </a:p>
          <a:p>
            <a:pPr marL="393192" lvl="1" indent="0">
              <a:buNone/>
            </a:pPr>
            <a:r>
              <a:rPr lang="en-AU" dirty="0" smtClean="0">
                <a:latin typeface="Gill Sans MT" panose="020B0502020104020203" pitchFamily="34" charset="0"/>
              </a:rPr>
              <a:t>                                                                                   HS</a:t>
            </a:r>
          </a:p>
          <a:p>
            <a:pPr marL="0" indent="0">
              <a:buNone/>
            </a:pPr>
            <a:endParaRPr lang="en-AU" dirty="0">
              <a:latin typeface="Gill Sans MT" panose="020B0502020104020203" pitchFamily="34" charset="0"/>
            </a:endParaRPr>
          </a:p>
        </p:txBody>
      </p:sp>
      <p:pic>
        <p:nvPicPr>
          <p:cNvPr id="4" name="Picture 3" descr="Phillip Island aerial 2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90839" y="-49696"/>
            <a:ext cx="9725678" cy="69573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00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08112"/>
          </a:xfrm>
        </p:spPr>
        <p:txBody>
          <a:bodyPr>
            <a:normAutofit/>
          </a:bodyPr>
          <a:lstStyle/>
          <a:p>
            <a:r>
              <a:rPr lang="en-AU" sz="4000" b="1" dirty="0" smtClean="0"/>
              <a:t>What has the Working Group Done?</a:t>
            </a:r>
            <a:endParaRPr lang="en-AU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632848" cy="47491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sz="2800" b="1" dirty="0" smtClean="0">
              <a:latin typeface="Albertus Extra Bold" pitchFamily="34" charset="0"/>
            </a:endParaRPr>
          </a:p>
          <a:p>
            <a:r>
              <a:rPr lang="en-AU" sz="2400" dirty="0" smtClean="0">
                <a:latin typeface="Albertus Extra Bold" pitchFamily="34" charset="0"/>
              </a:rPr>
              <a:t>Regular Meetings – monthly </a:t>
            </a:r>
          </a:p>
          <a:p>
            <a:endParaRPr lang="en-AU" sz="2400" dirty="0">
              <a:latin typeface="Albertus Extra Bold" pitchFamily="34" charset="0"/>
            </a:endParaRPr>
          </a:p>
          <a:p>
            <a:r>
              <a:rPr lang="en-AU" sz="2400" dirty="0" smtClean="0">
                <a:latin typeface="Albertus Extra Bold" pitchFamily="34" charset="0"/>
              </a:rPr>
              <a:t>Terms of Reference – previous &amp; since 21 May 2014</a:t>
            </a:r>
          </a:p>
          <a:p>
            <a:pPr marL="0" indent="0">
              <a:buNone/>
            </a:pPr>
            <a:endParaRPr lang="en-AU" sz="2400" dirty="0" smtClean="0">
              <a:latin typeface="Albertus Extra Bold" pitchFamily="34" charset="0"/>
            </a:endParaRPr>
          </a:p>
          <a:p>
            <a:r>
              <a:rPr lang="en-AU" sz="2400" dirty="0" smtClean="0">
                <a:latin typeface="Albertus Extra Bold" pitchFamily="34" charset="0"/>
              </a:rPr>
              <a:t>Site Selection – four sites </a:t>
            </a:r>
          </a:p>
          <a:p>
            <a:endParaRPr lang="en-AU" sz="2400" dirty="0" smtClean="0">
              <a:latin typeface="Albertus Extra Bold" pitchFamily="34" charset="0"/>
            </a:endParaRPr>
          </a:p>
          <a:p>
            <a:r>
              <a:rPr lang="en-AU" sz="2400" dirty="0" smtClean="0">
                <a:latin typeface="Albertus Extra Bold" pitchFamily="34" charset="0"/>
              </a:rPr>
              <a:t>Continuing review of similar Centres </a:t>
            </a:r>
          </a:p>
          <a:p>
            <a:endParaRPr lang="en-AU" sz="2400" dirty="0">
              <a:latin typeface="Albertus Extra Bold" pitchFamily="34" charset="0"/>
            </a:endParaRPr>
          </a:p>
          <a:p>
            <a:pPr marL="0" indent="0">
              <a:buNone/>
            </a:pPr>
            <a:r>
              <a:rPr lang="en-AU" sz="2400" dirty="0" smtClean="0">
                <a:latin typeface="Albertus Extra Bold" pitchFamily="34" charset="0"/>
              </a:rPr>
              <a:t>                                                             </a:t>
            </a:r>
            <a:endParaRPr lang="en-AU" sz="2400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24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636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Sites -  Selection Matrix  </a:t>
            </a:r>
            <a:endParaRPr lang="en-AU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018184"/>
            <a:ext cx="8229600" cy="4839816"/>
          </a:xfrm>
          <a:blipFill dpi="0" rotWithShape="1">
            <a:blip r:embed="rId3" cstate="print">
              <a:alphaModFix amt="12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AU" sz="2400" dirty="0" smtClean="0">
                <a:latin typeface="Gill Sans MT" panose="020B0502020104020203" pitchFamily="34" charset="0"/>
              </a:rPr>
              <a:t>Site 1   	Cowes Recreation Reserve </a:t>
            </a:r>
          </a:p>
          <a:p>
            <a:pPr marL="0" indent="0">
              <a:buNone/>
            </a:pPr>
            <a:endParaRPr lang="en-AU" sz="2400" dirty="0" smtClean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Site 2   	Hilton Chadwick Reserve</a:t>
            </a:r>
          </a:p>
          <a:p>
            <a:pPr marL="0" indent="0">
              <a:buNone/>
            </a:pPr>
            <a:endParaRPr lang="en-AU" sz="2400" dirty="0" smtClean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Site 3   	Newhaven College </a:t>
            </a:r>
          </a:p>
          <a:p>
            <a:pPr marL="0" indent="0">
              <a:buNone/>
            </a:pPr>
            <a:endParaRPr lang="en-AU" sz="2400" dirty="0" smtClean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Site 4   	Cowes Activity Centre  </a:t>
            </a: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AU" sz="2400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2400" dirty="0">
                <a:latin typeface="Gill Sans MT" panose="020B0502020104020203" pitchFamily="34" charset="0"/>
              </a:rPr>
              <a:t> </a:t>
            </a:r>
            <a:r>
              <a:rPr lang="en-AU" sz="2400" dirty="0" smtClean="0">
                <a:latin typeface="Gill Sans MT" panose="020B0502020104020203" pitchFamily="34" charset="0"/>
              </a:rPr>
              <a:t>                                                                                        </a:t>
            </a:r>
          </a:p>
          <a:p>
            <a:pPr marL="0" indent="0">
              <a:buNone/>
            </a:pPr>
            <a:endParaRPr lang="en-AU" sz="2400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5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6360"/>
          </a:xfrm>
        </p:spPr>
        <p:txBody>
          <a:bodyPr>
            <a:normAutofit/>
          </a:bodyPr>
          <a:lstStyle/>
          <a:p>
            <a:r>
              <a:rPr lang="en-AU" sz="3600" b="1" dirty="0" smtClean="0"/>
              <a:t>Site Selection Matrix  </a:t>
            </a:r>
            <a:endParaRPr lang="en-AU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112568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Gill Sans MT" panose="020B0502020104020203" pitchFamily="34" charset="0"/>
              </a:rPr>
              <a:t>Process - two stages </a:t>
            </a:r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Stage 1- Review four Key criteria </a:t>
            </a: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Size of site to meet development requirements</a:t>
            </a:r>
          </a:p>
          <a:p>
            <a:pPr lvl="1"/>
            <a:endParaRPr lang="en-AU" sz="2200" b="1" dirty="0">
              <a:latin typeface="Gill Sans MT" panose="020B0502020104020203" pitchFamily="34" charset="0"/>
            </a:endParaRPr>
          </a:p>
          <a:p>
            <a:pPr lvl="1"/>
            <a:endParaRPr lang="en-AU" sz="2200" b="1" dirty="0" smtClean="0">
              <a:latin typeface="Gill Sans MT" panose="020B0502020104020203" pitchFamily="34" charset="0"/>
            </a:endParaRPr>
          </a:p>
          <a:p>
            <a:pPr lvl="1"/>
            <a:endParaRPr lang="en-AU" sz="2200" b="1" dirty="0">
              <a:latin typeface="Gill Sans MT" panose="020B0502020104020203" pitchFamily="34" charset="0"/>
            </a:endParaRPr>
          </a:p>
          <a:p>
            <a:pPr lvl="1"/>
            <a:endParaRPr lang="en-AU" sz="2200" dirty="0" smtClean="0">
              <a:latin typeface="Gill Sans MT" panose="020B0502020104020203" pitchFamily="34" charset="0"/>
            </a:endParaRP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Public Transport Access</a:t>
            </a: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High Visibility of Site </a:t>
            </a:r>
          </a:p>
          <a:p>
            <a:pPr lvl="1"/>
            <a:r>
              <a:rPr lang="en-AU" sz="2200" dirty="0" smtClean="0">
                <a:latin typeface="Gill Sans MT" panose="020B0502020104020203" pitchFamily="34" charset="0"/>
              </a:rPr>
              <a:t>Unsuitable Land                                                                  </a:t>
            </a:r>
          </a:p>
          <a:p>
            <a:pPr lvl="1"/>
            <a:endParaRPr lang="en-AU" sz="2200" b="1" dirty="0" smtClean="0"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en-AU" sz="2400" b="1" dirty="0" smtClean="0">
                <a:latin typeface="Gill Sans MT" panose="020B0502020104020203" pitchFamily="34" charset="0"/>
              </a:rPr>
              <a:t>     </a:t>
            </a:r>
            <a:r>
              <a:rPr lang="en-AU" sz="2400" b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All key criteria to be met for a site to proceed to Stage 2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70877"/>
            <a:ext cx="71287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5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270576" cy="610392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>Site 1 – Cowes Recreation Reserve </a:t>
            </a:r>
            <a:endParaRPr lang="en-AU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79512" y="1484784"/>
            <a:ext cx="3744416" cy="5040560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Gill Sans MT" panose="020B0502020104020203" pitchFamily="34" charset="0"/>
              </a:rPr>
              <a:t>X </a:t>
            </a:r>
            <a:r>
              <a:rPr lang="en-AU" sz="2400" b="1" dirty="0" smtClean="0">
                <a:latin typeface="Gill Sans MT" panose="020B0502020104020203" pitchFamily="34" charset="0"/>
              </a:rPr>
              <a:t>    	</a:t>
            </a:r>
            <a:r>
              <a:rPr lang="en-AU" sz="2400" dirty="0" smtClean="0">
                <a:latin typeface="Gill Sans MT" panose="020B0502020104020203" pitchFamily="34" charset="0"/>
              </a:rPr>
              <a:t>Site Size  </a:t>
            </a:r>
          </a:p>
          <a:p>
            <a:pPr algn="ctr"/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X     	Public  Transport   </a:t>
            </a:r>
          </a:p>
          <a:p>
            <a:r>
              <a:rPr lang="en-AU" sz="2400" dirty="0">
                <a:latin typeface="Gill Sans MT" panose="020B0502020104020203" pitchFamily="34" charset="0"/>
              </a:rPr>
              <a:t> </a:t>
            </a:r>
            <a:r>
              <a:rPr lang="en-AU" sz="2400" dirty="0" smtClean="0">
                <a:latin typeface="Gill Sans MT" panose="020B0502020104020203" pitchFamily="34" charset="0"/>
              </a:rPr>
              <a:t>       	Access &gt;500 metres</a:t>
            </a:r>
          </a:p>
          <a:p>
            <a:pPr algn="ctr"/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X     	High Visibility</a:t>
            </a: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>
                <a:latin typeface="Gill Sans MT" panose="020B0502020104020203" pitchFamily="34" charset="0"/>
                <a:sym typeface="Wingdings"/>
              </a:rPr>
              <a:t> </a:t>
            </a:r>
            <a:r>
              <a:rPr lang="en-AU" sz="2400" dirty="0" smtClean="0">
                <a:latin typeface="Gill Sans MT" panose="020B0502020104020203" pitchFamily="34" charset="0"/>
                <a:sym typeface="Wingdings"/>
              </a:rPr>
              <a:t>       </a:t>
            </a:r>
            <a:r>
              <a:rPr lang="en-AU" sz="2400" dirty="0" smtClean="0">
                <a:latin typeface="Gill Sans MT" panose="020B0502020104020203" pitchFamily="34" charset="0"/>
              </a:rPr>
              <a:t>Unsuitable land</a:t>
            </a: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pPr marL="0" lvl="1">
              <a:buClr>
                <a:schemeClr val="accent3"/>
              </a:buClr>
              <a:buSzPct val="95000"/>
            </a:pPr>
            <a:r>
              <a:rPr lang="en-AU" sz="2400" dirty="0" smtClean="0">
                <a:latin typeface="Gill Sans MT" panose="020B0502020104020203" pitchFamily="34" charset="0"/>
              </a:rPr>
              <a:t>                                </a:t>
            </a:r>
            <a:endParaRPr lang="en-AU" sz="2200" dirty="0">
              <a:latin typeface="Gill Sans MT" panose="020B0502020104020203" pitchFamily="34" charset="0"/>
            </a:endParaRP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endParaRPr lang="en-AU" sz="2400" dirty="0">
              <a:latin typeface="Gill Sans MT" panose="020B0502020104020203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628800"/>
            <a:ext cx="4455118" cy="4403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204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5614392" cy="826416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Site 2 – Hilton Chadwick Reserve  </a:t>
            </a:r>
            <a:endParaRPr lang="en-AU" sz="32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51520" y="1700808"/>
            <a:ext cx="3600400" cy="4572000"/>
          </a:xfrm>
        </p:spPr>
        <p:txBody>
          <a:bodyPr>
            <a:normAutofit/>
          </a:bodyPr>
          <a:lstStyle/>
          <a:p>
            <a:r>
              <a:rPr lang="en-AU" sz="2400" dirty="0" smtClean="0">
                <a:latin typeface="Gill Sans MT" panose="020B0502020104020203" pitchFamily="34" charset="0"/>
                <a:sym typeface="Wingdings"/>
              </a:rPr>
              <a:t></a:t>
            </a:r>
            <a:r>
              <a:rPr lang="en-AU" sz="2400" b="1" dirty="0" smtClean="0">
                <a:latin typeface="Gill Sans MT" panose="020B0502020104020203" pitchFamily="34" charset="0"/>
                <a:sym typeface="Wingdings"/>
              </a:rPr>
              <a:t>     </a:t>
            </a:r>
            <a:r>
              <a:rPr lang="en-AU" sz="2400" dirty="0" smtClean="0">
                <a:latin typeface="Gill Sans MT" panose="020B0502020104020203" pitchFamily="34" charset="0"/>
              </a:rPr>
              <a:t>Site </a:t>
            </a:r>
            <a:r>
              <a:rPr lang="en-AU" sz="2400" dirty="0">
                <a:latin typeface="Gill Sans MT" panose="020B0502020104020203" pitchFamily="34" charset="0"/>
              </a:rPr>
              <a:t>Size – </a:t>
            </a:r>
            <a:r>
              <a:rPr lang="en-AU" sz="2400" dirty="0" smtClean="0">
                <a:latin typeface="Gill Sans MT" panose="020B0502020104020203" pitchFamily="34" charset="0"/>
              </a:rPr>
              <a:t>16 Ha </a:t>
            </a:r>
            <a:endParaRPr lang="en-AU" sz="2400" dirty="0">
              <a:latin typeface="Gill Sans MT" panose="020B0502020104020203" pitchFamily="34" charset="0"/>
            </a:endParaRPr>
          </a:p>
          <a:p>
            <a:pPr algn="ctr"/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X     Public  </a:t>
            </a:r>
            <a:r>
              <a:rPr lang="en-AU" sz="2400" dirty="0">
                <a:latin typeface="Gill Sans MT" panose="020B0502020104020203" pitchFamily="34" charset="0"/>
              </a:rPr>
              <a:t>Transport </a:t>
            </a:r>
            <a:r>
              <a:rPr lang="en-AU" sz="2400" dirty="0" smtClean="0">
                <a:latin typeface="Gill Sans MT" panose="020B0502020104020203" pitchFamily="34" charset="0"/>
              </a:rPr>
              <a:t>                 </a:t>
            </a:r>
          </a:p>
          <a:p>
            <a:r>
              <a:rPr lang="en-AU" sz="2400" dirty="0">
                <a:latin typeface="Gill Sans MT" panose="020B0502020104020203" pitchFamily="34" charset="0"/>
              </a:rPr>
              <a:t> </a:t>
            </a:r>
            <a:r>
              <a:rPr lang="en-AU" sz="2400" dirty="0" smtClean="0">
                <a:latin typeface="Gill Sans MT" panose="020B0502020104020203" pitchFamily="34" charset="0"/>
              </a:rPr>
              <a:t>       Access &gt;500 </a:t>
            </a:r>
            <a:r>
              <a:rPr lang="en-AU" sz="2400" dirty="0">
                <a:latin typeface="Gill Sans MT" panose="020B0502020104020203" pitchFamily="34" charset="0"/>
              </a:rPr>
              <a:t>metres</a:t>
            </a:r>
          </a:p>
          <a:p>
            <a:pPr algn="ctr"/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>
                <a:latin typeface="Gill Sans MT" panose="020B0502020104020203" pitchFamily="34" charset="0"/>
              </a:rPr>
              <a:t>X </a:t>
            </a:r>
            <a:r>
              <a:rPr lang="en-AU" sz="2400" dirty="0" smtClean="0">
                <a:latin typeface="Gill Sans MT" panose="020B0502020104020203" pitchFamily="34" charset="0"/>
              </a:rPr>
              <a:t>    High </a:t>
            </a:r>
            <a:r>
              <a:rPr lang="en-AU" sz="2400" dirty="0">
                <a:latin typeface="Gill Sans MT" panose="020B0502020104020203" pitchFamily="34" charset="0"/>
              </a:rPr>
              <a:t>Visibility </a:t>
            </a:r>
            <a:r>
              <a:rPr lang="en-AU" sz="2400" dirty="0" smtClean="0">
                <a:latin typeface="Gill Sans MT" panose="020B0502020104020203" pitchFamily="34" charset="0"/>
              </a:rPr>
              <a:t> </a:t>
            </a:r>
            <a:endParaRPr lang="en-AU" sz="2400" dirty="0">
              <a:latin typeface="Gill Sans MT" panose="020B0502020104020203" pitchFamily="34" charset="0"/>
            </a:endParaRP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pPr marL="342900" indent="-342900">
              <a:buFont typeface="Wingdings"/>
              <a:buChar char="ü"/>
            </a:pPr>
            <a:r>
              <a:rPr lang="en-AU" sz="2400" dirty="0" smtClean="0">
                <a:latin typeface="Gill Sans MT" panose="020B0502020104020203" pitchFamily="34" charset="0"/>
              </a:rPr>
              <a:t>Unsuitable </a:t>
            </a:r>
            <a:r>
              <a:rPr lang="en-AU" sz="2400" dirty="0">
                <a:latin typeface="Gill Sans MT" panose="020B0502020104020203" pitchFamily="34" charset="0"/>
              </a:rPr>
              <a:t>land </a:t>
            </a:r>
            <a:endParaRPr lang="en-AU" sz="2400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Wingdings"/>
              <a:buChar char="ü"/>
            </a:pPr>
            <a:endParaRPr lang="en-AU" sz="2400" dirty="0">
              <a:latin typeface="Gill Sans MT" panose="020B0502020104020203" pitchFamily="34" charset="0"/>
            </a:endParaRPr>
          </a:p>
          <a:p>
            <a:pPr marL="0" lvl="1">
              <a:buClr>
                <a:schemeClr val="accent3"/>
              </a:buClr>
              <a:buSzPct val="95000"/>
            </a:pPr>
            <a:r>
              <a:rPr lang="en-AU" sz="2400" dirty="0" smtClean="0">
                <a:latin typeface="Gill Sans MT" panose="020B0502020104020203" pitchFamily="34" charset="0"/>
              </a:rPr>
              <a:t>                               </a:t>
            </a:r>
            <a:endParaRPr lang="en-AU" sz="2200" dirty="0">
              <a:latin typeface="Gill Sans MT" panose="020B0502020104020203" pitchFamily="34" charset="0"/>
            </a:endParaRPr>
          </a:p>
          <a:p>
            <a:pPr marL="342900" indent="-342900">
              <a:buFont typeface="Wingdings"/>
              <a:buChar char="ü"/>
            </a:pPr>
            <a:endParaRPr lang="en-AU" sz="24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05" y="1676400"/>
            <a:ext cx="441404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8450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768752" cy="826416"/>
          </a:xfrm>
        </p:spPr>
        <p:txBody>
          <a:bodyPr>
            <a:noAutofit/>
          </a:bodyPr>
          <a:lstStyle/>
          <a:p>
            <a:r>
              <a:rPr lang="en-AU" sz="3200" b="1" dirty="0" smtClean="0"/>
              <a:t>Site 3 – Newhaven College </a:t>
            </a:r>
            <a:endParaRPr lang="en-AU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79512" y="1700808"/>
            <a:ext cx="3600400" cy="4572000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Gill Sans MT" panose="020B0502020104020203" pitchFamily="34" charset="0"/>
                <a:sym typeface="Wingdings"/>
              </a:rPr>
              <a:t> </a:t>
            </a:r>
            <a:r>
              <a:rPr lang="en-AU" sz="2400" dirty="0" smtClean="0">
                <a:latin typeface="Gill Sans MT" panose="020B0502020104020203" pitchFamily="34" charset="0"/>
                <a:sym typeface="Wingdings"/>
              </a:rPr>
              <a:t>   </a:t>
            </a:r>
            <a:r>
              <a:rPr lang="en-AU" sz="2400" dirty="0" smtClean="0">
                <a:latin typeface="Gill Sans MT" panose="020B0502020104020203" pitchFamily="34" charset="0"/>
              </a:rPr>
              <a:t>Site </a:t>
            </a:r>
            <a:r>
              <a:rPr lang="en-AU" sz="2400" dirty="0">
                <a:latin typeface="Gill Sans MT" panose="020B0502020104020203" pitchFamily="34" charset="0"/>
              </a:rPr>
              <a:t>Size </a:t>
            </a:r>
            <a:r>
              <a:rPr lang="en-AU" sz="2400" dirty="0" smtClean="0">
                <a:latin typeface="Gill Sans MT" panose="020B0502020104020203" pitchFamily="34" charset="0"/>
              </a:rPr>
              <a:t> </a:t>
            </a:r>
            <a:endParaRPr lang="en-AU" sz="2400" dirty="0">
              <a:latin typeface="Gill Sans MT" panose="020B0502020104020203" pitchFamily="34" charset="0"/>
            </a:endParaRPr>
          </a:p>
          <a:p>
            <a:pPr algn="ctr"/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  <a:sym typeface="Wingdings"/>
              </a:rPr>
              <a:t>    </a:t>
            </a:r>
            <a:r>
              <a:rPr lang="en-AU" sz="2400" dirty="0" smtClean="0">
                <a:latin typeface="Gill Sans MT" panose="020B0502020104020203" pitchFamily="34" charset="0"/>
              </a:rPr>
              <a:t>Public  </a:t>
            </a:r>
            <a:r>
              <a:rPr lang="en-AU" sz="2400" dirty="0">
                <a:latin typeface="Gill Sans MT" panose="020B0502020104020203" pitchFamily="34" charset="0"/>
              </a:rPr>
              <a:t>Transport </a:t>
            </a:r>
            <a:endParaRPr lang="en-AU" sz="2400" dirty="0" smtClean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       Access </a:t>
            </a:r>
            <a:r>
              <a:rPr lang="en-AU" sz="2400" dirty="0">
                <a:latin typeface="Gill Sans MT" panose="020B0502020104020203" pitchFamily="34" charset="0"/>
              </a:rPr>
              <a:t>&lt;</a:t>
            </a:r>
            <a:r>
              <a:rPr lang="en-AU" sz="2400" dirty="0" smtClean="0">
                <a:latin typeface="Gill Sans MT" panose="020B0502020104020203" pitchFamily="34" charset="0"/>
              </a:rPr>
              <a:t>500 </a:t>
            </a:r>
            <a:r>
              <a:rPr lang="en-AU" sz="2400" dirty="0">
                <a:latin typeface="Gill Sans MT" panose="020B0502020104020203" pitchFamily="34" charset="0"/>
              </a:rPr>
              <a:t>metres</a:t>
            </a:r>
          </a:p>
          <a:p>
            <a:pPr algn="ctr"/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>
                <a:latin typeface="Gill Sans MT" panose="020B0502020104020203" pitchFamily="34" charset="0"/>
                <a:sym typeface="Wingdings"/>
              </a:rPr>
              <a:t> </a:t>
            </a:r>
            <a:r>
              <a:rPr lang="en-AU" sz="2400" dirty="0" smtClean="0">
                <a:latin typeface="Gill Sans MT" panose="020B0502020104020203" pitchFamily="34" charset="0"/>
                <a:sym typeface="Wingdings"/>
              </a:rPr>
              <a:t>   </a:t>
            </a:r>
            <a:r>
              <a:rPr lang="en-AU" sz="2400" dirty="0" smtClean="0">
                <a:latin typeface="Gill Sans MT" panose="020B0502020104020203" pitchFamily="34" charset="0"/>
              </a:rPr>
              <a:t>High </a:t>
            </a:r>
            <a:r>
              <a:rPr lang="en-AU" sz="2400" dirty="0">
                <a:latin typeface="Gill Sans MT" panose="020B0502020104020203" pitchFamily="34" charset="0"/>
              </a:rPr>
              <a:t>Visibility </a:t>
            </a:r>
            <a:r>
              <a:rPr lang="en-AU" sz="2400" dirty="0" smtClean="0">
                <a:latin typeface="Gill Sans MT" panose="020B0502020104020203" pitchFamily="34" charset="0"/>
              </a:rPr>
              <a:t> </a:t>
            </a:r>
            <a:endParaRPr lang="en-AU" sz="2400" dirty="0">
              <a:latin typeface="Gill Sans MT" panose="020B0502020104020203" pitchFamily="34" charset="0"/>
            </a:endParaRP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>
                <a:latin typeface="Gill Sans MT" panose="020B0502020104020203" pitchFamily="34" charset="0"/>
                <a:sym typeface="Wingdings"/>
              </a:rPr>
              <a:t>  </a:t>
            </a:r>
            <a:r>
              <a:rPr lang="en-AU" sz="2400" dirty="0" smtClean="0">
                <a:latin typeface="Gill Sans MT" panose="020B0502020104020203" pitchFamily="34" charset="0"/>
                <a:sym typeface="Wingdings"/>
              </a:rPr>
              <a:t>  </a:t>
            </a:r>
            <a:r>
              <a:rPr lang="en-AU" sz="2400" dirty="0" smtClean="0">
                <a:latin typeface="Gill Sans MT" panose="020B0502020104020203" pitchFamily="34" charset="0"/>
              </a:rPr>
              <a:t>Unsuitable land</a:t>
            </a:r>
          </a:p>
          <a:p>
            <a:pPr marL="0" lvl="1">
              <a:buClr>
                <a:schemeClr val="accent3"/>
              </a:buClr>
              <a:buSzPct val="95000"/>
            </a:pPr>
            <a:endParaRPr lang="en-AU" sz="2400" dirty="0">
              <a:latin typeface="Gill Sans MT" panose="020B0502020104020203" pitchFamily="34" charset="0"/>
            </a:endParaRPr>
          </a:p>
          <a:p>
            <a:pPr marL="0" lvl="1">
              <a:buClr>
                <a:schemeClr val="accent3"/>
              </a:buClr>
              <a:buSzPct val="95000"/>
            </a:pPr>
            <a:r>
              <a:rPr lang="en-AU" sz="2400" dirty="0" smtClean="0">
                <a:latin typeface="Gill Sans MT" panose="020B0502020104020203" pitchFamily="34" charset="0"/>
              </a:rPr>
              <a:t>                            </a:t>
            </a:r>
            <a:endParaRPr lang="en-AU" sz="2200" dirty="0">
              <a:latin typeface="Gill Sans MT" panose="020B0502020104020203" pitchFamily="34" charset="0"/>
            </a:endParaRPr>
          </a:p>
          <a:p>
            <a:pPr marL="342900" indent="-342900">
              <a:buFont typeface="Wingdings"/>
              <a:buChar char="ü"/>
            </a:pPr>
            <a:endParaRPr lang="en-AU" sz="2400" dirty="0" smtClean="0">
              <a:latin typeface="Gill Sans MT" panose="020B0502020104020203" pitchFamily="34" charset="0"/>
            </a:endParaRPr>
          </a:p>
          <a:p>
            <a:pPr marL="342900" indent="-342900">
              <a:buFont typeface="Wingdings"/>
              <a:buChar char="ü"/>
            </a:pPr>
            <a:endParaRPr lang="en-AU" sz="2400" dirty="0">
              <a:latin typeface="Gill Sans MT" panose="020B0502020104020203" pitchFamily="34" charset="0"/>
            </a:endParaRPr>
          </a:p>
          <a:p>
            <a:endParaRPr lang="en-AU" sz="2400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392" y="1676400"/>
            <a:ext cx="4701065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5804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en-AU" sz="3200" b="1" dirty="0" smtClean="0"/>
              <a:t>Site 4 – Cowes Activity Centre </a:t>
            </a:r>
            <a:endParaRPr lang="en-AU" sz="3200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4824"/>
            <a:ext cx="4287040" cy="4389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1520" y="1844824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Gill Sans MT" panose="020B0502020104020203" pitchFamily="34" charset="0"/>
                <a:sym typeface="Wingdings"/>
              </a:rPr>
              <a:t></a:t>
            </a:r>
            <a:r>
              <a:rPr lang="en-AU" sz="2400" b="1" dirty="0">
                <a:latin typeface="Gill Sans MT" panose="020B0502020104020203" pitchFamily="34" charset="0"/>
                <a:sym typeface="Wingdings"/>
              </a:rPr>
              <a:t> </a:t>
            </a:r>
            <a:r>
              <a:rPr lang="en-AU" sz="2400" b="1" dirty="0" smtClean="0">
                <a:latin typeface="Gill Sans MT" panose="020B0502020104020203" pitchFamily="34" charset="0"/>
                <a:sym typeface="Wingdings"/>
              </a:rPr>
              <a:t>  </a:t>
            </a:r>
            <a:r>
              <a:rPr lang="en-AU" sz="2400" dirty="0" smtClean="0">
                <a:latin typeface="Gill Sans MT" panose="020B0502020104020203" pitchFamily="34" charset="0"/>
              </a:rPr>
              <a:t>Site </a:t>
            </a:r>
            <a:r>
              <a:rPr lang="en-AU" sz="2400" dirty="0">
                <a:latin typeface="Gill Sans MT" panose="020B0502020104020203" pitchFamily="34" charset="0"/>
              </a:rPr>
              <a:t>Size  </a:t>
            </a:r>
          </a:p>
          <a:p>
            <a:pPr algn="ctr"/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  <a:sym typeface="Wingdings"/>
              </a:rPr>
              <a:t>   </a:t>
            </a:r>
            <a:r>
              <a:rPr lang="en-AU" sz="2400" dirty="0" smtClean="0">
                <a:latin typeface="Gill Sans MT" panose="020B0502020104020203" pitchFamily="34" charset="0"/>
              </a:rPr>
              <a:t>Public  </a:t>
            </a:r>
            <a:r>
              <a:rPr lang="en-AU" sz="2400" dirty="0">
                <a:latin typeface="Gill Sans MT" panose="020B0502020104020203" pitchFamily="34" charset="0"/>
              </a:rPr>
              <a:t>Transport </a:t>
            </a:r>
            <a:endParaRPr lang="en-AU" sz="2400" dirty="0" smtClean="0">
              <a:latin typeface="Gill Sans MT" panose="020B0502020104020203" pitchFamily="34" charset="0"/>
            </a:endParaRPr>
          </a:p>
          <a:p>
            <a:r>
              <a:rPr lang="en-AU" sz="2400" dirty="0" smtClean="0">
                <a:latin typeface="Gill Sans MT" panose="020B0502020104020203" pitchFamily="34" charset="0"/>
              </a:rPr>
              <a:t>      Access </a:t>
            </a:r>
            <a:r>
              <a:rPr lang="en-AU" sz="2400" dirty="0">
                <a:latin typeface="Gill Sans MT" panose="020B0502020104020203" pitchFamily="34" charset="0"/>
              </a:rPr>
              <a:t>&lt;500 metres</a:t>
            </a:r>
          </a:p>
          <a:p>
            <a:pPr algn="ctr"/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>
                <a:latin typeface="Gill Sans MT" panose="020B0502020104020203" pitchFamily="34" charset="0"/>
                <a:sym typeface="Wingdings"/>
              </a:rPr>
              <a:t> </a:t>
            </a:r>
            <a:r>
              <a:rPr lang="en-AU" sz="2400" dirty="0" smtClean="0">
                <a:latin typeface="Gill Sans MT" panose="020B0502020104020203" pitchFamily="34" charset="0"/>
                <a:sym typeface="Wingdings"/>
              </a:rPr>
              <a:t>  </a:t>
            </a:r>
            <a:r>
              <a:rPr lang="en-AU" sz="2400" dirty="0" smtClean="0">
                <a:latin typeface="Gill Sans MT" panose="020B0502020104020203" pitchFamily="34" charset="0"/>
              </a:rPr>
              <a:t>High </a:t>
            </a:r>
            <a:r>
              <a:rPr lang="en-AU" sz="2400" dirty="0">
                <a:latin typeface="Gill Sans MT" panose="020B0502020104020203" pitchFamily="34" charset="0"/>
              </a:rPr>
              <a:t>Visibility  </a:t>
            </a:r>
          </a:p>
          <a:p>
            <a:endParaRPr lang="en-AU" sz="2400" dirty="0">
              <a:latin typeface="Gill Sans MT" panose="020B0502020104020203" pitchFamily="34" charset="0"/>
            </a:endParaRPr>
          </a:p>
          <a:p>
            <a:r>
              <a:rPr lang="en-AU" sz="2400" dirty="0">
                <a:latin typeface="Gill Sans MT" panose="020B0502020104020203" pitchFamily="34" charset="0"/>
                <a:sym typeface="Wingdings"/>
              </a:rPr>
              <a:t> </a:t>
            </a:r>
            <a:r>
              <a:rPr lang="en-AU" sz="2400" dirty="0" smtClean="0">
                <a:latin typeface="Gill Sans MT" panose="020B0502020104020203" pitchFamily="34" charset="0"/>
                <a:sym typeface="Wingdings"/>
              </a:rPr>
              <a:t>  </a:t>
            </a:r>
            <a:r>
              <a:rPr lang="en-AU" sz="2400" dirty="0" smtClean="0">
                <a:latin typeface="Gill Sans MT" panose="020B0502020104020203" pitchFamily="34" charset="0"/>
              </a:rPr>
              <a:t>Unsuitable </a:t>
            </a:r>
            <a:r>
              <a:rPr lang="en-AU" sz="2400" dirty="0">
                <a:latin typeface="Gill Sans MT" panose="020B0502020104020203" pitchFamily="34" charset="0"/>
              </a:rPr>
              <a:t>land</a:t>
            </a:r>
          </a:p>
          <a:p>
            <a:endParaRPr lang="en-AU" sz="2400" dirty="0"/>
          </a:p>
          <a:p>
            <a:pPr marL="0" lvl="1"/>
            <a:r>
              <a:rPr lang="en-AU" sz="2400" b="1" dirty="0" smtClean="0">
                <a:latin typeface="Gill Sans MT" panose="020B0502020104020203" pitchFamily="34" charset="0"/>
              </a:rPr>
              <a:t>                               </a:t>
            </a:r>
            <a:endParaRPr lang="en-AU" sz="2200" dirty="0">
              <a:latin typeface="Gill Sans MT" panose="020B0502020104020203" pitchFamily="34" charset="0"/>
            </a:endParaRPr>
          </a:p>
          <a:p>
            <a:r>
              <a:rPr lang="en-AU" sz="2400" b="1" dirty="0" smtClean="0">
                <a:latin typeface="Gill Sans MT" panose="020B0502020104020203" pitchFamily="34" charset="0"/>
              </a:rPr>
              <a:t> </a:t>
            </a:r>
            <a:endParaRPr lang="en-AU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64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952</Words>
  <Application>Microsoft Office PowerPoint</Application>
  <PresentationFormat>On-screen Show (4:3)</PresentationFormat>
  <Paragraphs>196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1_Flow</vt:lpstr>
      <vt:lpstr>Phillip Island Aquatic Working Group</vt:lpstr>
      <vt:lpstr>Slide 2</vt:lpstr>
      <vt:lpstr>What has the Working Group Done?</vt:lpstr>
      <vt:lpstr>Sites -  Selection Matrix  </vt:lpstr>
      <vt:lpstr>Site Selection Matrix  </vt:lpstr>
      <vt:lpstr>Site 1 – Cowes Recreation Reserve </vt:lpstr>
      <vt:lpstr>Site 2 – Hilton Chadwick Reserve  </vt:lpstr>
      <vt:lpstr>Site 3 – Newhaven College </vt:lpstr>
      <vt:lpstr>Site 4 – Cowes Activity Centre </vt:lpstr>
      <vt:lpstr>Site Selection Matrix  -  Stage 2</vt:lpstr>
      <vt:lpstr>Site Selection Matrix  </vt:lpstr>
      <vt:lpstr>Site Selection Matrix  Summary </vt:lpstr>
      <vt:lpstr>Terms of Reference   </vt:lpstr>
      <vt:lpstr>What next?</vt:lpstr>
      <vt:lpstr>Council Meeting 16th Sept 2015</vt:lpstr>
      <vt:lpstr>Next step</vt:lpstr>
      <vt:lpstr>Slide 17</vt:lpstr>
      <vt:lpstr>Slide 18</vt:lpstr>
      <vt:lpstr>Council meeting 15th  March 2017</vt:lpstr>
      <vt:lpstr>Where to from here??</vt:lpstr>
      <vt:lpstr>Concept Design Process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Revised Aquatic and Leisure Centre Master Plan</dc:title>
  <dc:creator>Howard Scott</dc:creator>
  <cp:lastModifiedBy>craig</cp:lastModifiedBy>
  <cp:revision>88</cp:revision>
  <cp:lastPrinted>2015-08-20T01:32:28Z</cp:lastPrinted>
  <dcterms:created xsi:type="dcterms:W3CDTF">2015-06-19T01:26:00Z</dcterms:created>
  <dcterms:modified xsi:type="dcterms:W3CDTF">2017-06-14T00:33:59Z</dcterms:modified>
</cp:coreProperties>
</file>